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6" d="100"/>
          <a:sy n="66" d="100"/>
        </p:scale>
        <p:origin x="60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72DD70DC-2221-4ADA-B687-5370ECCA2C03}" type="datetimeFigureOut">
              <a:rPr lang="es-PE" smtClean="0"/>
              <a:t>20/06/2016</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93711DD1-AE68-45DC-92B0-4CC906454CCF}" type="slidenum">
              <a:rPr lang="es-PE" smtClean="0"/>
              <a:t>‹Nº›</a:t>
            </a:fld>
            <a:endParaRPr lang="es-PE"/>
          </a:p>
        </p:txBody>
      </p:sp>
    </p:spTree>
    <p:extLst>
      <p:ext uri="{BB962C8B-B14F-4D97-AF65-F5344CB8AC3E}">
        <p14:creationId xmlns:p14="http://schemas.microsoft.com/office/powerpoint/2010/main" val="1458546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72DD70DC-2221-4ADA-B687-5370ECCA2C03}" type="datetimeFigureOut">
              <a:rPr lang="es-PE" smtClean="0"/>
              <a:t>20/06/2016</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93711DD1-AE68-45DC-92B0-4CC906454CCF}" type="slidenum">
              <a:rPr lang="es-PE" smtClean="0"/>
              <a:t>‹Nº›</a:t>
            </a:fld>
            <a:endParaRPr lang="es-PE"/>
          </a:p>
        </p:txBody>
      </p:sp>
    </p:spTree>
    <p:extLst>
      <p:ext uri="{BB962C8B-B14F-4D97-AF65-F5344CB8AC3E}">
        <p14:creationId xmlns:p14="http://schemas.microsoft.com/office/powerpoint/2010/main" val="1495979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72DD70DC-2221-4ADA-B687-5370ECCA2C03}" type="datetimeFigureOut">
              <a:rPr lang="es-PE" smtClean="0"/>
              <a:t>20/06/2016</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93711DD1-AE68-45DC-92B0-4CC906454CCF}" type="slidenum">
              <a:rPr lang="es-PE" smtClean="0"/>
              <a:t>‹Nº›</a:t>
            </a:fld>
            <a:endParaRPr lang="es-PE"/>
          </a:p>
        </p:txBody>
      </p:sp>
    </p:spTree>
    <p:extLst>
      <p:ext uri="{BB962C8B-B14F-4D97-AF65-F5344CB8AC3E}">
        <p14:creationId xmlns:p14="http://schemas.microsoft.com/office/powerpoint/2010/main" val="2739188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72DD70DC-2221-4ADA-B687-5370ECCA2C03}" type="datetimeFigureOut">
              <a:rPr lang="es-PE" smtClean="0"/>
              <a:t>20/06/2016</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93711DD1-AE68-45DC-92B0-4CC906454CCF}" type="slidenum">
              <a:rPr lang="es-PE" smtClean="0"/>
              <a:t>‹Nº›</a:t>
            </a:fld>
            <a:endParaRPr lang="es-PE"/>
          </a:p>
        </p:txBody>
      </p:sp>
    </p:spTree>
    <p:extLst>
      <p:ext uri="{BB962C8B-B14F-4D97-AF65-F5344CB8AC3E}">
        <p14:creationId xmlns:p14="http://schemas.microsoft.com/office/powerpoint/2010/main" val="2532401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2DD70DC-2221-4ADA-B687-5370ECCA2C03}" type="datetimeFigureOut">
              <a:rPr lang="es-PE" smtClean="0"/>
              <a:t>20/06/2016</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93711DD1-AE68-45DC-92B0-4CC906454CCF}" type="slidenum">
              <a:rPr lang="es-PE" smtClean="0"/>
              <a:t>‹Nº›</a:t>
            </a:fld>
            <a:endParaRPr lang="es-PE"/>
          </a:p>
        </p:txBody>
      </p:sp>
    </p:spTree>
    <p:extLst>
      <p:ext uri="{BB962C8B-B14F-4D97-AF65-F5344CB8AC3E}">
        <p14:creationId xmlns:p14="http://schemas.microsoft.com/office/powerpoint/2010/main" val="1877883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72DD70DC-2221-4ADA-B687-5370ECCA2C03}" type="datetimeFigureOut">
              <a:rPr lang="es-PE" smtClean="0"/>
              <a:t>20/06/2016</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93711DD1-AE68-45DC-92B0-4CC906454CCF}" type="slidenum">
              <a:rPr lang="es-PE" smtClean="0"/>
              <a:t>‹Nº›</a:t>
            </a:fld>
            <a:endParaRPr lang="es-PE"/>
          </a:p>
        </p:txBody>
      </p:sp>
    </p:spTree>
    <p:extLst>
      <p:ext uri="{BB962C8B-B14F-4D97-AF65-F5344CB8AC3E}">
        <p14:creationId xmlns:p14="http://schemas.microsoft.com/office/powerpoint/2010/main" val="1900124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72DD70DC-2221-4ADA-B687-5370ECCA2C03}" type="datetimeFigureOut">
              <a:rPr lang="es-PE" smtClean="0"/>
              <a:t>20/06/2016</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93711DD1-AE68-45DC-92B0-4CC906454CCF}" type="slidenum">
              <a:rPr lang="es-PE" smtClean="0"/>
              <a:t>‹Nº›</a:t>
            </a:fld>
            <a:endParaRPr lang="es-PE"/>
          </a:p>
        </p:txBody>
      </p:sp>
    </p:spTree>
    <p:extLst>
      <p:ext uri="{BB962C8B-B14F-4D97-AF65-F5344CB8AC3E}">
        <p14:creationId xmlns:p14="http://schemas.microsoft.com/office/powerpoint/2010/main" val="309501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72DD70DC-2221-4ADA-B687-5370ECCA2C03}" type="datetimeFigureOut">
              <a:rPr lang="es-PE" smtClean="0"/>
              <a:t>20/06/2016</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93711DD1-AE68-45DC-92B0-4CC906454CCF}" type="slidenum">
              <a:rPr lang="es-PE" smtClean="0"/>
              <a:t>‹Nº›</a:t>
            </a:fld>
            <a:endParaRPr lang="es-PE"/>
          </a:p>
        </p:txBody>
      </p:sp>
    </p:spTree>
    <p:extLst>
      <p:ext uri="{BB962C8B-B14F-4D97-AF65-F5344CB8AC3E}">
        <p14:creationId xmlns:p14="http://schemas.microsoft.com/office/powerpoint/2010/main" val="112608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2DD70DC-2221-4ADA-B687-5370ECCA2C03}" type="datetimeFigureOut">
              <a:rPr lang="es-PE" smtClean="0"/>
              <a:t>20/06/2016</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93711DD1-AE68-45DC-92B0-4CC906454CCF}" type="slidenum">
              <a:rPr lang="es-PE" smtClean="0"/>
              <a:t>‹Nº›</a:t>
            </a:fld>
            <a:endParaRPr lang="es-PE"/>
          </a:p>
        </p:txBody>
      </p:sp>
    </p:spTree>
    <p:extLst>
      <p:ext uri="{BB962C8B-B14F-4D97-AF65-F5344CB8AC3E}">
        <p14:creationId xmlns:p14="http://schemas.microsoft.com/office/powerpoint/2010/main" val="148939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2DD70DC-2221-4ADA-B687-5370ECCA2C03}" type="datetimeFigureOut">
              <a:rPr lang="es-PE" smtClean="0"/>
              <a:t>20/06/2016</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93711DD1-AE68-45DC-92B0-4CC906454CCF}" type="slidenum">
              <a:rPr lang="es-PE" smtClean="0"/>
              <a:t>‹Nº›</a:t>
            </a:fld>
            <a:endParaRPr lang="es-PE"/>
          </a:p>
        </p:txBody>
      </p:sp>
    </p:spTree>
    <p:extLst>
      <p:ext uri="{BB962C8B-B14F-4D97-AF65-F5344CB8AC3E}">
        <p14:creationId xmlns:p14="http://schemas.microsoft.com/office/powerpoint/2010/main" val="2735475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2DD70DC-2221-4ADA-B687-5370ECCA2C03}" type="datetimeFigureOut">
              <a:rPr lang="es-PE" smtClean="0"/>
              <a:t>20/06/2016</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93711DD1-AE68-45DC-92B0-4CC906454CCF}" type="slidenum">
              <a:rPr lang="es-PE" smtClean="0"/>
              <a:t>‹Nº›</a:t>
            </a:fld>
            <a:endParaRPr lang="es-PE"/>
          </a:p>
        </p:txBody>
      </p:sp>
    </p:spTree>
    <p:extLst>
      <p:ext uri="{BB962C8B-B14F-4D97-AF65-F5344CB8AC3E}">
        <p14:creationId xmlns:p14="http://schemas.microsoft.com/office/powerpoint/2010/main" val="407038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DD70DC-2221-4ADA-B687-5370ECCA2C03}" type="datetimeFigureOut">
              <a:rPr lang="es-PE" smtClean="0"/>
              <a:t>20/06/2016</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11DD1-AE68-45DC-92B0-4CC906454CCF}" type="slidenum">
              <a:rPr lang="es-PE" smtClean="0"/>
              <a:t>‹Nº›</a:t>
            </a:fld>
            <a:endParaRPr lang="es-PE"/>
          </a:p>
        </p:txBody>
      </p:sp>
    </p:spTree>
    <p:extLst>
      <p:ext uri="{BB962C8B-B14F-4D97-AF65-F5344CB8AC3E}">
        <p14:creationId xmlns:p14="http://schemas.microsoft.com/office/powerpoint/2010/main" val="3115145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p:cNvGrpSpPr/>
          <p:nvPr/>
        </p:nvGrpSpPr>
        <p:grpSpPr>
          <a:xfrm>
            <a:off x="2537795" y="5249119"/>
            <a:ext cx="3935392" cy="1539433"/>
            <a:chOff x="960699" y="2974694"/>
            <a:chExt cx="3935392" cy="1539433"/>
          </a:xfrm>
        </p:grpSpPr>
        <p:sp>
          <p:nvSpPr>
            <p:cNvPr id="4" name="Rectángulo 3"/>
            <p:cNvSpPr/>
            <p:nvPr/>
          </p:nvSpPr>
          <p:spPr>
            <a:xfrm>
              <a:off x="1400537" y="2974694"/>
              <a:ext cx="3495554" cy="153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5" name="Rectángulo 4"/>
            <p:cNvSpPr/>
            <p:nvPr/>
          </p:nvSpPr>
          <p:spPr>
            <a:xfrm>
              <a:off x="960699" y="3275635"/>
              <a:ext cx="439838" cy="1018573"/>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1026" name="Picture 2" descr="http://fab.cba.mit.edu/content/projects/fabisp/avrisppinou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8224" y="3194983"/>
              <a:ext cx="1809874" cy="1098853"/>
            </a:xfrm>
            <a:prstGeom prst="rect">
              <a:avLst/>
            </a:prstGeom>
            <a:noFill/>
            <a:extLst>
              <a:ext uri="{909E8E84-426E-40DD-AFC4-6F175D3DCCD1}">
                <a14:hiddenFill xmlns:a14="http://schemas.microsoft.com/office/drawing/2010/main">
                  <a:solidFill>
                    <a:srgbClr val="FFFFFF"/>
                  </a:solidFill>
                </a14:hiddenFill>
              </a:ext>
            </a:extLst>
          </p:spPr>
        </p:pic>
      </p:grpSp>
      <p:pic>
        <p:nvPicPr>
          <p:cNvPr id="7" name="Imagen 6"/>
          <p:cNvPicPr>
            <a:picLocks noChangeAspect="1"/>
          </p:cNvPicPr>
          <p:nvPr/>
        </p:nvPicPr>
        <p:blipFill>
          <a:blip r:embed="rId3"/>
          <a:stretch>
            <a:fillRect/>
          </a:stretch>
        </p:blipFill>
        <p:spPr>
          <a:xfrm>
            <a:off x="7759785" y="2131611"/>
            <a:ext cx="4226279" cy="4726389"/>
          </a:xfrm>
          <a:prstGeom prst="rect">
            <a:avLst/>
          </a:prstGeom>
        </p:spPr>
      </p:pic>
      <p:pic>
        <p:nvPicPr>
          <p:cNvPr id="8" name="Imagen 7"/>
          <p:cNvPicPr>
            <a:picLocks noChangeAspect="1"/>
          </p:cNvPicPr>
          <p:nvPr/>
        </p:nvPicPr>
        <p:blipFill>
          <a:blip r:embed="rId4"/>
          <a:stretch>
            <a:fillRect/>
          </a:stretch>
        </p:blipFill>
        <p:spPr>
          <a:xfrm>
            <a:off x="0" y="0"/>
            <a:ext cx="4544679" cy="4914834"/>
          </a:xfrm>
          <a:prstGeom prst="rect">
            <a:avLst/>
          </a:prstGeom>
        </p:spPr>
      </p:pic>
      <p:pic>
        <p:nvPicPr>
          <p:cNvPr id="9" name="Imagen 8"/>
          <p:cNvPicPr>
            <a:picLocks noChangeAspect="1"/>
          </p:cNvPicPr>
          <p:nvPr/>
        </p:nvPicPr>
        <p:blipFill>
          <a:blip r:embed="rId5"/>
          <a:stretch>
            <a:fillRect/>
          </a:stretch>
        </p:blipFill>
        <p:spPr>
          <a:xfrm rot="5400000">
            <a:off x="7949523" y="397531"/>
            <a:ext cx="3020947" cy="1161112"/>
          </a:xfrm>
          <a:prstGeom prst="rect">
            <a:avLst/>
          </a:prstGeom>
        </p:spPr>
      </p:pic>
      <p:pic>
        <p:nvPicPr>
          <p:cNvPr id="11" name="Imagen 10"/>
          <p:cNvPicPr>
            <a:picLocks noChangeAspect="1"/>
          </p:cNvPicPr>
          <p:nvPr/>
        </p:nvPicPr>
        <p:blipFill>
          <a:blip r:embed="rId6"/>
          <a:stretch>
            <a:fillRect/>
          </a:stretch>
        </p:blipFill>
        <p:spPr>
          <a:xfrm>
            <a:off x="5244462" y="289071"/>
            <a:ext cx="2457450" cy="1857375"/>
          </a:xfrm>
          <a:prstGeom prst="rect">
            <a:avLst/>
          </a:prstGeom>
        </p:spPr>
      </p:pic>
      <p:cxnSp>
        <p:nvCxnSpPr>
          <p:cNvPr id="13" name="Conector recto 12"/>
          <p:cNvCxnSpPr/>
          <p:nvPr/>
        </p:nvCxnSpPr>
        <p:spPr>
          <a:xfrm flipV="1">
            <a:off x="7477246" y="0"/>
            <a:ext cx="1863524" cy="1562582"/>
          </a:xfrm>
          <a:prstGeom prst="line">
            <a:avLst/>
          </a:prstGeom>
          <a:ln/>
        </p:spPr>
        <p:style>
          <a:lnRef idx="3">
            <a:schemeClr val="dk1"/>
          </a:lnRef>
          <a:fillRef idx="0">
            <a:schemeClr val="dk1"/>
          </a:fillRef>
          <a:effectRef idx="2">
            <a:schemeClr val="dk1"/>
          </a:effectRef>
          <a:fontRef idx="minor">
            <a:schemeClr val="tx1"/>
          </a:fontRef>
        </p:style>
      </p:cxnSp>
      <p:sp>
        <p:nvSpPr>
          <p:cNvPr id="14" name="CuadroTexto 13"/>
          <p:cNvSpPr txBox="1"/>
          <p:nvPr/>
        </p:nvSpPr>
        <p:spPr>
          <a:xfrm>
            <a:off x="103569" y="134960"/>
            <a:ext cx="1492140" cy="923330"/>
          </a:xfrm>
          <a:prstGeom prst="rect">
            <a:avLst/>
          </a:prstGeom>
          <a:noFill/>
        </p:spPr>
        <p:txBody>
          <a:bodyPr wrap="none" rtlCol="0">
            <a:spAutoFit/>
          </a:bodyPr>
          <a:lstStyle/>
          <a:p>
            <a:r>
              <a:rPr lang="es-PE" b="1" dirty="0" smtClean="0"/>
              <a:t>ATMEGA328P</a:t>
            </a:r>
          </a:p>
          <a:p>
            <a:r>
              <a:rPr lang="es-PE" b="1" dirty="0" err="1" smtClean="0"/>
              <a:t>Pinout</a:t>
            </a:r>
            <a:endParaRPr lang="es-PE" b="1" dirty="0" smtClean="0"/>
          </a:p>
          <a:p>
            <a:r>
              <a:rPr lang="es-PE" b="1" dirty="0" smtClean="0"/>
              <a:t>Reference</a:t>
            </a:r>
            <a:endParaRPr lang="es-PE" b="1" dirty="0"/>
          </a:p>
        </p:txBody>
      </p:sp>
    </p:spTree>
    <p:extLst>
      <p:ext uri="{BB962C8B-B14F-4D97-AF65-F5344CB8AC3E}">
        <p14:creationId xmlns:p14="http://schemas.microsoft.com/office/powerpoint/2010/main" val="1982886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uadroTexto 13"/>
          <p:cNvSpPr txBox="1"/>
          <p:nvPr/>
        </p:nvSpPr>
        <p:spPr>
          <a:xfrm>
            <a:off x="103569" y="134960"/>
            <a:ext cx="1492140" cy="923330"/>
          </a:xfrm>
          <a:prstGeom prst="rect">
            <a:avLst/>
          </a:prstGeom>
          <a:noFill/>
        </p:spPr>
        <p:txBody>
          <a:bodyPr wrap="none" rtlCol="0">
            <a:spAutoFit/>
          </a:bodyPr>
          <a:lstStyle/>
          <a:p>
            <a:r>
              <a:rPr lang="es-PE" b="1" dirty="0" err="1" smtClean="0"/>
              <a:t>FabKIT</a:t>
            </a:r>
            <a:r>
              <a:rPr lang="es-PE" b="1" dirty="0" smtClean="0"/>
              <a:t> 0.2</a:t>
            </a:r>
          </a:p>
          <a:p>
            <a:r>
              <a:rPr lang="es-PE" b="1" dirty="0" smtClean="0"/>
              <a:t>ATMEGA328P</a:t>
            </a:r>
          </a:p>
          <a:p>
            <a:r>
              <a:rPr lang="es-PE" b="1" dirty="0" smtClean="0"/>
              <a:t>Pin </a:t>
            </a:r>
            <a:r>
              <a:rPr lang="es-PE" b="1" dirty="0" err="1" smtClean="0"/>
              <a:t>Mapping</a:t>
            </a:r>
            <a:endParaRPr lang="es-PE" b="1" dirty="0"/>
          </a:p>
        </p:txBody>
      </p:sp>
      <p:grpSp>
        <p:nvGrpSpPr>
          <p:cNvPr id="77" name="Grupo 76"/>
          <p:cNvGrpSpPr/>
          <p:nvPr/>
        </p:nvGrpSpPr>
        <p:grpSpPr>
          <a:xfrm>
            <a:off x="1357584" y="392710"/>
            <a:ext cx="7494559" cy="5372568"/>
            <a:chOff x="3450978" y="935635"/>
            <a:chExt cx="7494559" cy="5372568"/>
          </a:xfrm>
        </p:grpSpPr>
        <p:pic>
          <p:nvPicPr>
            <p:cNvPr id="8" name="Imagen 7"/>
            <p:cNvPicPr>
              <a:picLocks noChangeAspect="1"/>
            </p:cNvPicPr>
            <p:nvPr/>
          </p:nvPicPr>
          <p:blipFill rotWithShape="1">
            <a:blip r:embed="rId2"/>
            <a:srcRect l="2190" t="8608" r="2898" b="2447"/>
            <a:stretch/>
          </p:blipFill>
          <p:spPr>
            <a:xfrm>
              <a:off x="4467828" y="935635"/>
              <a:ext cx="5301205" cy="5372568"/>
            </a:xfrm>
            <a:prstGeom prst="rect">
              <a:avLst/>
            </a:prstGeom>
          </p:spPr>
        </p:pic>
        <p:pic>
          <p:nvPicPr>
            <p:cNvPr id="15" name="Imagen 14"/>
            <p:cNvPicPr>
              <a:picLocks noChangeAspect="1"/>
            </p:cNvPicPr>
            <p:nvPr/>
          </p:nvPicPr>
          <p:blipFill rotWithShape="1">
            <a:blip r:embed="rId2"/>
            <a:srcRect l="44016" t="8608" r="30495" b="65140"/>
            <a:stretch/>
          </p:blipFill>
          <p:spPr>
            <a:xfrm rot="5400000">
              <a:off x="8264332" y="1068194"/>
              <a:ext cx="1423686" cy="1585717"/>
            </a:xfrm>
            <a:prstGeom prst="rect">
              <a:avLst/>
            </a:prstGeom>
          </p:spPr>
        </p:pic>
        <p:sp>
          <p:nvSpPr>
            <p:cNvPr id="3" name="Rectángulo 2"/>
            <p:cNvSpPr/>
            <p:nvPr/>
          </p:nvSpPr>
          <p:spPr>
            <a:xfrm>
              <a:off x="6782765" y="935635"/>
              <a:ext cx="1400551" cy="15407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nvGrpSpPr>
            <p:cNvPr id="20" name="Grupo 19"/>
            <p:cNvGrpSpPr/>
            <p:nvPr/>
          </p:nvGrpSpPr>
          <p:grpSpPr>
            <a:xfrm>
              <a:off x="6886937" y="1241205"/>
              <a:ext cx="1296379" cy="1331691"/>
              <a:chOff x="6886937" y="1241205"/>
              <a:chExt cx="1296379" cy="1331691"/>
            </a:xfrm>
          </p:grpSpPr>
          <p:cxnSp>
            <p:nvCxnSpPr>
              <p:cNvPr id="12" name="Conector recto 11"/>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18" name="Conector recto 17"/>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26" name="Grupo 25"/>
            <p:cNvGrpSpPr/>
            <p:nvPr/>
          </p:nvGrpSpPr>
          <p:grpSpPr>
            <a:xfrm>
              <a:off x="7050912" y="1393605"/>
              <a:ext cx="1120829" cy="1140005"/>
              <a:chOff x="6886937" y="1241205"/>
              <a:chExt cx="1296379" cy="1331691"/>
            </a:xfrm>
          </p:grpSpPr>
          <p:cxnSp>
            <p:nvCxnSpPr>
              <p:cNvPr id="27" name="Conector recto 26"/>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28" name="Conector recto 27"/>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29" name="Grupo 28"/>
            <p:cNvGrpSpPr/>
            <p:nvPr/>
          </p:nvGrpSpPr>
          <p:grpSpPr>
            <a:xfrm>
              <a:off x="7214887" y="1580734"/>
              <a:ext cx="970357" cy="987602"/>
              <a:chOff x="6886937" y="1241205"/>
              <a:chExt cx="1296379" cy="1331691"/>
            </a:xfrm>
          </p:grpSpPr>
          <p:cxnSp>
            <p:nvCxnSpPr>
              <p:cNvPr id="30" name="Conector recto 29"/>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31" name="Conector recto 30"/>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32" name="Grupo 31"/>
            <p:cNvGrpSpPr/>
            <p:nvPr/>
          </p:nvGrpSpPr>
          <p:grpSpPr>
            <a:xfrm>
              <a:off x="7378862" y="1756284"/>
              <a:ext cx="819882" cy="812051"/>
              <a:chOff x="6886937" y="1241205"/>
              <a:chExt cx="1296379" cy="1331691"/>
            </a:xfrm>
          </p:grpSpPr>
          <p:cxnSp>
            <p:nvCxnSpPr>
              <p:cNvPr id="33" name="Conector recto 32"/>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34" name="Conector recto 33"/>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35" name="Grupo 34"/>
            <p:cNvGrpSpPr/>
            <p:nvPr/>
          </p:nvGrpSpPr>
          <p:grpSpPr>
            <a:xfrm>
              <a:off x="7542837" y="1931834"/>
              <a:ext cx="657832" cy="636501"/>
              <a:chOff x="6886937" y="1241205"/>
              <a:chExt cx="1296379" cy="1331691"/>
            </a:xfrm>
          </p:grpSpPr>
          <p:cxnSp>
            <p:nvCxnSpPr>
              <p:cNvPr id="36" name="Conector recto 35"/>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37" name="Conector recto 36"/>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38" name="Grupo 37"/>
            <p:cNvGrpSpPr/>
            <p:nvPr/>
          </p:nvGrpSpPr>
          <p:grpSpPr>
            <a:xfrm>
              <a:off x="7706812" y="2107384"/>
              <a:ext cx="495782" cy="460951"/>
              <a:chOff x="6886937" y="1241205"/>
              <a:chExt cx="1296379" cy="1331691"/>
            </a:xfrm>
          </p:grpSpPr>
          <p:cxnSp>
            <p:nvCxnSpPr>
              <p:cNvPr id="39" name="Conector recto 38"/>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40" name="Conector recto 39"/>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42" name="Grupo 41"/>
            <p:cNvGrpSpPr/>
            <p:nvPr/>
          </p:nvGrpSpPr>
          <p:grpSpPr>
            <a:xfrm>
              <a:off x="7870787" y="2271362"/>
              <a:ext cx="476503" cy="296973"/>
              <a:chOff x="6886937" y="1241205"/>
              <a:chExt cx="1296379" cy="1331691"/>
            </a:xfrm>
          </p:grpSpPr>
          <p:cxnSp>
            <p:nvCxnSpPr>
              <p:cNvPr id="43" name="Conector recto 42"/>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44" name="Conector recto 43"/>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45" name="Grupo 44"/>
            <p:cNvGrpSpPr/>
            <p:nvPr/>
          </p:nvGrpSpPr>
          <p:grpSpPr>
            <a:xfrm>
              <a:off x="8092637" y="2458484"/>
              <a:ext cx="109957" cy="109851"/>
              <a:chOff x="6886937" y="1241205"/>
              <a:chExt cx="1296379" cy="1331691"/>
            </a:xfrm>
          </p:grpSpPr>
          <p:cxnSp>
            <p:nvCxnSpPr>
              <p:cNvPr id="46" name="Conector recto 45"/>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47" name="Conector recto 46"/>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sp>
          <p:nvSpPr>
            <p:cNvPr id="48" name="Rectángulo 47"/>
            <p:cNvSpPr/>
            <p:nvPr/>
          </p:nvSpPr>
          <p:spPr>
            <a:xfrm>
              <a:off x="6763070" y="4739352"/>
              <a:ext cx="1400551" cy="15407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nvGrpSpPr>
            <p:cNvPr id="50" name="Grupo 49"/>
            <p:cNvGrpSpPr/>
            <p:nvPr/>
          </p:nvGrpSpPr>
          <p:grpSpPr>
            <a:xfrm rot="5400000" flipH="1">
              <a:off x="6830545" y="4700790"/>
              <a:ext cx="1306896" cy="1375494"/>
              <a:chOff x="6886937" y="1241205"/>
              <a:chExt cx="1296379" cy="1331691"/>
            </a:xfrm>
          </p:grpSpPr>
          <p:cxnSp>
            <p:nvCxnSpPr>
              <p:cNvPr id="51" name="Conector recto 50"/>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52" name="Conector recto 51"/>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53" name="Grupo 52"/>
            <p:cNvGrpSpPr/>
            <p:nvPr/>
          </p:nvGrpSpPr>
          <p:grpSpPr>
            <a:xfrm rot="5400000" flipH="1">
              <a:off x="6843850" y="4737257"/>
              <a:ext cx="1111214" cy="1127850"/>
              <a:chOff x="6886936" y="1241204"/>
              <a:chExt cx="1296380" cy="1331692"/>
            </a:xfrm>
          </p:grpSpPr>
          <p:cxnSp>
            <p:nvCxnSpPr>
              <p:cNvPr id="54" name="Conector recto 53"/>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55" name="Conector recto 54"/>
              <p:cNvCxnSpPr/>
              <p:nvPr/>
            </p:nvCxnSpPr>
            <p:spPr>
              <a:xfrm rot="5400000" flipH="1" flipV="1">
                <a:off x="7535126" y="593014"/>
                <a:ext cx="0" cy="1296380"/>
              </a:xfrm>
              <a:prstGeom prst="line">
                <a:avLst/>
              </a:prstGeom>
            </p:spPr>
            <p:style>
              <a:lnRef idx="3">
                <a:schemeClr val="dk1"/>
              </a:lnRef>
              <a:fillRef idx="0">
                <a:schemeClr val="dk1"/>
              </a:fillRef>
              <a:effectRef idx="2">
                <a:schemeClr val="dk1"/>
              </a:effectRef>
              <a:fontRef idx="minor">
                <a:schemeClr val="tx1"/>
              </a:fontRef>
            </p:style>
          </p:cxnSp>
        </p:grpSp>
        <p:grpSp>
          <p:nvGrpSpPr>
            <p:cNvPr id="56" name="Grupo 55"/>
            <p:cNvGrpSpPr/>
            <p:nvPr/>
          </p:nvGrpSpPr>
          <p:grpSpPr>
            <a:xfrm rot="5400000" flipH="1">
              <a:off x="6820370" y="4713777"/>
              <a:ext cx="949828" cy="988955"/>
              <a:chOff x="6886937" y="1241205"/>
              <a:chExt cx="1296379" cy="1331691"/>
            </a:xfrm>
          </p:grpSpPr>
          <p:cxnSp>
            <p:nvCxnSpPr>
              <p:cNvPr id="57" name="Conector recto 56"/>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58" name="Conector recto 57"/>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59" name="Grupo 58"/>
            <p:cNvGrpSpPr/>
            <p:nvPr/>
          </p:nvGrpSpPr>
          <p:grpSpPr>
            <a:xfrm rot="5400000" flipH="1">
              <a:off x="6800383" y="4721535"/>
              <a:ext cx="742878" cy="742029"/>
              <a:chOff x="6886937" y="1241205"/>
              <a:chExt cx="1296379" cy="1331691"/>
            </a:xfrm>
          </p:grpSpPr>
          <p:cxnSp>
            <p:nvCxnSpPr>
              <p:cNvPr id="60" name="Conector recto 59"/>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61" name="Conector recto 60"/>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62" name="Grupo 61"/>
            <p:cNvGrpSpPr/>
            <p:nvPr/>
          </p:nvGrpSpPr>
          <p:grpSpPr>
            <a:xfrm rot="5400000" flipH="1">
              <a:off x="6821034" y="4699139"/>
              <a:ext cx="596048" cy="636501"/>
              <a:chOff x="6886937" y="1241205"/>
              <a:chExt cx="1296379" cy="1331691"/>
            </a:xfrm>
          </p:grpSpPr>
          <p:cxnSp>
            <p:nvCxnSpPr>
              <p:cNvPr id="63" name="Conector recto 62"/>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64" name="Conector recto 63"/>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65" name="Grupo 64"/>
            <p:cNvGrpSpPr/>
            <p:nvPr/>
          </p:nvGrpSpPr>
          <p:grpSpPr>
            <a:xfrm rot="5400000" flipH="1">
              <a:off x="6806674" y="4711755"/>
              <a:ext cx="449218" cy="460951"/>
              <a:chOff x="6886937" y="1241205"/>
              <a:chExt cx="1296379" cy="1331691"/>
            </a:xfrm>
          </p:grpSpPr>
          <p:cxnSp>
            <p:nvCxnSpPr>
              <p:cNvPr id="66" name="Conector recto 65"/>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67" name="Conector recto 66"/>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68" name="Grupo 67"/>
            <p:cNvGrpSpPr/>
            <p:nvPr/>
          </p:nvGrpSpPr>
          <p:grpSpPr>
            <a:xfrm rot="5400000" flipH="1">
              <a:off x="6839169" y="4707213"/>
              <a:ext cx="220248" cy="296973"/>
              <a:chOff x="6886937" y="1241205"/>
              <a:chExt cx="1296379" cy="1331691"/>
            </a:xfrm>
          </p:grpSpPr>
          <p:cxnSp>
            <p:nvCxnSpPr>
              <p:cNvPr id="69" name="Conector recto 68"/>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70" name="Conector recto 69"/>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grpSp>
          <p:nvGrpSpPr>
            <p:cNvPr id="71" name="Grupo 70"/>
            <p:cNvGrpSpPr/>
            <p:nvPr/>
          </p:nvGrpSpPr>
          <p:grpSpPr>
            <a:xfrm rot="5400000" flipH="1">
              <a:off x="6805918" y="4712511"/>
              <a:ext cx="99630" cy="109851"/>
              <a:chOff x="6886937" y="1241205"/>
              <a:chExt cx="1296379" cy="1331691"/>
            </a:xfrm>
          </p:grpSpPr>
          <p:cxnSp>
            <p:nvCxnSpPr>
              <p:cNvPr id="72" name="Conector recto 71"/>
              <p:cNvCxnSpPr/>
              <p:nvPr/>
            </p:nvCxnSpPr>
            <p:spPr>
              <a:xfrm flipV="1">
                <a:off x="6886937" y="1241205"/>
                <a:ext cx="0" cy="1331691"/>
              </a:xfrm>
              <a:prstGeom prst="line">
                <a:avLst/>
              </a:prstGeom>
            </p:spPr>
            <p:style>
              <a:lnRef idx="3">
                <a:schemeClr val="dk1"/>
              </a:lnRef>
              <a:fillRef idx="0">
                <a:schemeClr val="dk1"/>
              </a:fillRef>
              <a:effectRef idx="2">
                <a:schemeClr val="dk1"/>
              </a:effectRef>
              <a:fontRef idx="minor">
                <a:schemeClr val="tx1"/>
              </a:fontRef>
            </p:style>
          </p:cxnSp>
          <p:cxnSp>
            <p:nvCxnSpPr>
              <p:cNvPr id="73" name="Conector recto 72"/>
              <p:cNvCxnSpPr/>
              <p:nvPr/>
            </p:nvCxnSpPr>
            <p:spPr>
              <a:xfrm>
                <a:off x="6886937" y="1241205"/>
                <a:ext cx="1296379" cy="0"/>
              </a:xfrm>
              <a:prstGeom prst="line">
                <a:avLst/>
              </a:prstGeom>
            </p:spPr>
            <p:style>
              <a:lnRef idx="3">
                <a:schemeClr val="dk1"/>
              </a:lnRef>
              <a:fillRef idx="0">
                <a:schemeClr val="dk1"/>
              </a:fillRef>
              <a:effectRef idx="2">
                <a:schemeClr val="dk1"/>
              </a:effectRef>
              <a:fontRef idx="minor">
                <a:schemeClr val="tx1"/>
              </a:fontRef>
            </p:style>
          </p:cxnSp>
        </p:grpSp>
        <p:sp>
          <p:nvSpPr>
            <p:cNvPr id="74" name="Rectángulo 73"/>
            <p:cNvSpPr/>
            <p:nvPr/>
          </p:nvSpPr>
          <p:spPr>
            <a:xfrm>
              <a:off x="4583864" y="4739352"/>
              <a:ext cx="2120509" cy="11993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16" name="Imagen 15"/>
            <p:cNvPicPr>
              <a:picLocks noChangeAspect="1"/>
            </p:cNvPicPr>
            <p:nvPr/>
          </p:nvPicPr>
          <p:blipFill rotWithShape="1">
            <a:blip r:embed="rId2"/>
            <a:srcRect l="43809" t="70693" r="30080" b="2447"/>
            <a:stretch/>
          </p:blipFill>
          <p:spPr>
            <a:xfrm rot="5400000">
              <a:off x="5231911" y="4615910"/>
              <a:ext cx="1458410" cy="1622385"/>
            </a:xfrm>
            <a:prstGeom prst="rect">
              <a:avLst/>
            </a:prstGeom>
          </p:spPr>
        </p:pic>
        <p:sp>
          <p:nvSpPr>
            <p:cNvPr id="76" name="CuadroTexto 75"/>
            <p:cNvSpPr txBox="1"/>
            <p:nvPr/>
          </p:nvSpPr>
          <p:spPr>
            <a:xfrm>
              <a:off x="9685020" y="1613956"/>
              <a:ext cx="500778" cy="276999"/>
            </a:xfrm>
            <a:prstGeom prst="rect">
              <a:avLst/>
            </a:prstGeom>
            <a:noFill/>
          </p:spPr>
          <p:txBody>
            <a:bodyPr wrap="none" rtlCol="0">
              <a:spAutoFit/>
            </a:bodyPr>
            <a:lstStyle/>
            <a:p>
              <a:r>
                <a:rPr lang="es-PE" sz="1200" b="1" dirty="0" err="1" smtClean="0">
                  <a:solidFill>
                    <a:srgbClr val="FF0000"/>
                  </a:solidFill>
                </a:rPr>
                <a:t>reset</a:t>
              </a:r>
              <a:endParaRPr lang="es-PE" b="1" dirty="0">
                <a:solidFill>
                  <a:srgbClr val="FF0000"/>
                </a:solidFill>
              </a:endParaRPr>
            </a:p>
          </p:txBody>
        </p:sp>
        <p:sp>
          <p:nvSpPr>
            <p:cNvPr id="78" name="CuadroTexto 77"/>
            <p:cNvSpPr txBox="1"/>
            <p:nvPr/>
          </p:nvSpPr>
          <p:spPr>
            <a:xfrm>
              <a:off x="9671913" y="1428988"/>
              <a:ext cx="1241174"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0 (RX)</a:t>
              </a:r>
              <a:endParaRPr lang="es-PE" b="1" dirty="0">
                <a:solidFill>
                  <a:srgbClr val="FF0000"/>
                </a:solidFill>
              </a:endParaRPr>
            </a:p>
          </p:txBody>
        </p:sp>
        <p:sp>
          <p:nvSpPr>
            <p:cNvPr id="79" name="CuadroTexto 78"/>
            <p:cNvSpPr txBox="1"/>
            <p:nvPr/>
          </p:nvSpPr>
          <p:spPr>
            <a:xfrm>
              <a:off x="9671913" y="1241205"/>
              <a:ext cx="1231556"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1 (TX)</a:t>
              </a:r>
              <a:endParaRPr lang="es-PE" b="1" dirty="0">
                <a:solidFill>
                  <a:srgbClr val="FF0000"/>
                </a:solidFill>
              </a:endParaRPr>
            </a:p>
          </p:txBody>
        </p:sp>
        <p:sp>
          <p:nvSpPr>
            <p:cNvPr id="80" name="CuadroTexto 79"/>
            <p:cNvSpPr txBox="1"/>
            <p:nvPr/>
          </p:nvSpPr>
          <p:spPr>
            <a:xfrm>
              <a:off x="9671913" y="1069755"/>
              <a:ext cx="938206"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2</a:t>
              </a:r>
              <a:endParaRPr lang="es-PE" b="1" dirty="0">
                <a:solidFill>
                  <a:srgbClr val="FF0000"/>
                </a:solidFill>
              </a:endParaRPr>
            </a:p>
          </p:txBody>
        </p:sp>
        <p:sp>
          <p:nvSpPr>
            <p:cNvPr id="81" name="CuadroTexto 80"/>
            <p:cNvSpPr txBox="1"/>
            <p:nvPr/>
          </p:nvSpPr>
          <p:spPr>
            <a:xfrm>
              <a:off x="9671913" y="1796961"/>
              <a:ext cx="1104790" cy="276999"/>
            </a:xfrm>
            <a:prstGeom prst="rect">
              <a:avLst/>
            </a:prstGeom>
            <a:noFill/>
          </p:spPr>
          <p:txBody>
            <a:bodyPr wrap="none" rtlCol="0">
              <a:spAutoFit/>
            </a:bodyPr>
            <a:lstStyle/>
            <a:p>
              <a:r>
                <a:rPr lang="es-PE" sz="1200" b="1" dirty="0" err="1">
                  <a:solidFill>
                    <a:srgbClr val="FF0000"/>
                  </a:solidFill>
                </a:rPr>
                <a:t>a</a:t>
              </a:r>
              <a:r>
                <a:rPr lang="es-PE" sz="1200" b="1" dirty="0" err="1" smtClean="0">
                  <a:solidFill>
                    <a:srgbClr val="FF0000"/>
                  </a:solidFill>
                </a:rPr>
                <a:t>nalog</a:t>
              </a:r>
              <a:r>
                <a:rPr lang="es-PE" sz="1200" b="1" dirty="0" smtClean="0">
                  <a:solidFill>
                    <a:srgbClr val="FF0000"/>
                  </a:solidFill>
                </a:rPr>
                <a:t> input 5</a:t>
              </a:r>
              <a:endParaRPr lang="es-PE" b="1" dirty="0">
                <a:solidFill>
                  <a:srgbClr val="FF0000"/>
                </a:solidFill>
              </a:endParaRPr>
            </a:p>
          </p:txBody>
        </p:sp>
        <p:sp>
          <p:nvSpPr>
            <p:cNvPr id="82" name="CuadroTexto 81"/>
            <p:cNvSpPr txBox="1"/>
            <p:nvPr/>
          </p:nvSpPr>
          <p:spPr>
            <a:xfrm>
              <a:off x="9681438" y="1958886"/>
              <a:ext cx="1104790" cy="276999"/>
            </a:xfrm>
            <a:prstGeom prst="rect">
              <a:avLst/>
            </a:prstGeom>
            <a:noFill/>
          </p:spPr>
          <p:txBody>
            <a:bodyPr wrap="none" rtlCol="0">
              <a:spAutoFit/>
            </a:bodyPr>
            <a:lstStyle/>
            <a:p>
              <a:r>
                <a:rPr lang="es-PE" sz="1200" b="1" dirty="0" err="1">
                  <a:solidFill>
                    <a:srgbClr val="FF0000"/>
                  </a:solidFill>
                </a:rPr>
                <a:t>a</a:t>
              </a:r>
              <a:r>
                <a:rPr lang="es-PE" sz="1200" b="1" dirty="0" err="1" smtClean="0">
                  <a:solidFill>
                    <a:srgbClr val="FF0000"/>
                  </a:solidFill>
                </a:rPr>
                <a:t>nalog</a:t>
              </a:r>
              <a:r>
                <a:rPr lang="es-PE" sz="1200" b="1" dirty="0" smtClean="0">
                  <a:solidFill>
                    <a:srgbClr val="FF0000"/>
                  </a:solidFill>
                </a:rPr>
                <a:t> input 4</a:t>
              </a:r>
              <a:endParaRPr lang="es-PE" b="1" dirty="0">
                <a:solidFill>
                  <a:srgbClr val="FF0000"/>
                </a:solidFill>
              </a:endParaRPr>
            </a:p>
          </p:txBody>
        </p:sp>
        <p:sp>
          <p:nvSpPr>
            <p:cNvPr id="83" name="CuadroTexto 82"/>
            <p:cNvSpPr txBox="1"/>
            <p:nvPr/>
          </p:nvSpPr>
          <p:spPr>
            <a:xfrm>
              <a:off x="9681438" y="2124075"/>
              <a:ext cx="1104790" cy="276999"/>
            </a:xfrm>
            <a:prstGeom prst="rect">
              <a:avLst/>
            </a:prstGeom>
            <a:noFill/>
          </p:spPr>
          <p:txBody>
            <a:bodyPr wrap="square" rtlCol="0">
              <a:spAutoFit/>
            </a:bodyPr>
            <a:lstStyle/>
            <a:p>
              <a:r>
                <a:rPr lang="es-PE" sz="1200" b="1" dirty="0" err="1">
                  <a:solidFill>
                    <a:srgbClr val="FF0000"/>
                  </a:solidFill>
                </a:rPr>
                <a:t>a</a:t>
              </a:r>
              <a:r>
                <a:rPr lang="es-PE" sz="1200" b="1" dirty="0" err="1" smtClean="0">
                  <a:solidFill>
                    <a:srgbClr val="FF0000"/>
                  </a:solidFill>
                </a:rPr>
                <a:t>nalog</a:t>
              </a:r>
              <a:r>
                <a:rPr lang="es-PE" sz="1200" b="1" dirty="0" smtClean="0">
                  <a:solidFill>
                    <a:srgbClr val="FF0000"/>
                  </a:solidFill>
                </a:rPr>
                <a:t> input 3 </a:t>
              </a:r>
              <a:endParaRPr lang="es-PE" b="1" dirty="0">
                <a:solidFill>
                  <a:srgbClr val="FF0000"/>
                </a:solidFill>
              </a:endParaRPr>
            </a:p>
          </p:txBody>
        </p:sp>
        <p:sp>
          <p:nvSpPr>
            <p:cNvPr id="84" name="CuadroTexto 83"/>
            <p:cNvSpPr txBox="1"/>
            <p:nvPr/>
          </p:nvSpPr>
          <p:spPr>
            <a:xfrm>
              <a:off x="9681438" y="2301786"/>
              <a:ext cx="1104790" cy="276999"/>
            </a:xfrm>
            <a:prstGeom prst="rect">
              <a:avLst/>
            </a:prstGeom>
            <a:noFill/>
          </p:spPr>
          <p:txBody>
            <a:bodyPr wrap="none" rtlCol="0">
              <a:spAutoFit/>
            </a:bodyPr>
            <a:lstStyle/>
            <a:p>
              <a:r>
                <a:rPr lang="es-PE" sz="1200" b="1" dirty="0" err="1">
                  <a:solidFill>
                    <a:srgbClr val="FF0000"/>
                  </a:solidFill>
                </a:rPr>
                <a:t>a</a:t>
              </a:r>
              <a:r>
                <a:rPr lang="es-PE" sz="1200" b="1" dirty="0" err="1" smtClean="0">
                  <a:solidFill>
                    <a:srgbClr val="FF0000"/>
                  </a:solidFill>
                </a:rPr>
                <a:t>nalog</a:t>
              </a:r>
              <a:r>
                <a:rPr lang="es-PE" sz="1200" b="1" dirty="0" smtClean="0">
                  <a:solidFill>
                    <a:srgbClr val="FF0000"/>
                  </a:solidFill>
                </a:rPr>
                <a:t> input 2</a:t>
              </a:r>
              <a:endParaRPr lang="es-PE" b="1" dirty="0">
                <a:solidFill>
                  <a:srgbClr val="FF0000"/>
                </a:solidFill>
              </a:endParaRPr>
            </a:p>
          </p:txBody>
        </p:sp>
        <p:sp>
          <p:nvSpPr>
            <p:cNvPr id="85" name="CuadroTexto 84"/>
            <p:cNvSpPr txBox="1"/>
            <p:nvPr/>
          </p:nvSpPr>
          <p:spPr>
            <a:xfrm>
              <a:off x="9681438" y="2854236"/>
              <a:ext cx="1104790" cy="276999"/>
            </a:xfrm>
            <a:prstGeom prst="rect">
              <a:avLst/>
            </a:prstGeom>
            <a:noFill/>
          </p:spPr>
          <p:txBody>
            <a:bodyPr wrap="none" rtlCol="0">
              <a:spAutoFit/>
            </a:bodyPr>
            <a:lstStyle/>
            <a:p>
              <a:r>
                <a:rPr lang="es-PE" sz="1200" b="1" dirty="0" err="1">
                  <a:solidFill>
                    <a:srgbClr val="FF0000"/>
                  </a:solidFill>
                </a:rPr>
                <a:t>a</a:t>
              </a:r>
              <a:r>
                <a:rPr lang="es-PE" sz="1200" b="1" dirty="0" err="1" smtClean="0">
                  <a:solidFill>
                    <a:srgbClr val="FF0000"/>
                  </a:solidFill>
                </a:rPr>
                <a:t>nalog</a:t>
              </a:r>
              <a:r>
                <a:rPr lang="es-PE" sz="1200" b="1" dirty="0" smtClean="0">
                  <a:solidFill>
                    <a:srgbClr val="FF0000"/>
                  </a:solidFill>
                </a:rPr>
                <a:t> input 1</a:t>
              </a:r>
              <a:endParaRPr lang="es-PE" b="1" dirty="0">
                <a:solidFill>
                  <a:srgbClr val="FF0000"/>
                </a:solidFill>
              </a:endParaRPr>
            </a:p>
          </p:txBody>
        </p:sp>
        <p:sp>
          <p:nvSpPr>
            <p:cNvPr id="86" name="CuadroTexto 85"/>
            <p:cNvSpPr txBox="1"/>
            <p:nvPr/>
          </p:nvSpPr>
          <p:spPr>
            <a:xfrm>
              <a:off x="9681438" y="3025686"/>
              <a:ext cx="1104790" cy="276999"/>
            </a:xfrm>
            <a:prstGeom prst="rect">
              <a:avLst/>
            </a:prstGeom>
            <a:noFill/>
          </p:spPr>
          <p:txBody>
            <a:bodyPr wrap="none" rtlCol="0">
              <a:spAutoFit/>
            </a:bodyPr>
            <a:lstStyle/>
            <a:p>
              <a:r>
                <a:rPr lang="es-PE" sz="1200" b="1" dirty="0" err="1">
                  <a:solidFill>
                    <a:srgbClr val="FF0000"/>
                  </a:solidFill>
                </a:rPr>
                <a:t>a</a:t>
              </a:r>
              <a:r>
                <a:rPr lang="es-PE" sz="1200" b="1" dirty="0" err="1" smtClean="0">
                  <a:solidFill>
                    <a:srgbClr val="FF0000"/>
                  </a:solidFill>
                </a:rPr>
                <a:t>nalog</a:t>
              </a:r>
              <a:r>
                <a:rPr lang="es-PE" sz="1200" b="1" dirty="0" smtClean="0">
                  <a:solidFill>
                    <a:srgbClr val="FF0000"/>
                  </a:solidFill>
                </a:rPr>
                <a:t> input 0</a:t>
              </a:r>
              <a:endParaRPr lang="es-PE" b="1" dirty="0">
                <a:solidFill>
                  <a:srgbClr val="FF0000"/>
                </a:solidFill>
              </a:endParaRPr>
            </a:p>
          </p:txBody>
        </p:sp>
        <p:sp>
          <p:nvSpPr>
            <p:cNvPr id="87" name="CuadroTexto 86"/>
            <p:cNvSpPr txBox="1"/>
            <p:nvPr/>
          </p:nvSpPr>
          <p:spPr>
            <a:xfrm>
              <a:off x="9681438" y="3340011"/>
              <a:ext cx="481222" cy="276999"/>
            </a:xfrm>
            <a:prstGeom prst="rect">
              <a:avLst/>
            </a:prstGeom>
            <a:noFill/>
          </p:spPr>
          <p:txBody>
            <a:bodyPr wrap="none" rtlCol="0">
              <a:spAutoFit/>
            </a:bodyPr>
            <a:lstStyle/>
            <a:p>
              <a:r>
                <a:rPr lang="es-PE" sz="1200" b="1" dirty="0" smtClean="0">
                  <a:solidFill>
                    <a:srgbClr val="FF0000"/>
                  </a:solidFill>
                </a:rPr>
                <a:t>GND</a:t>
              </a:r>
              <a:endParaRPr lang="es-PE" b="1" dirty="0">
                <a:solidFill>
                  <a:srgbClr val="FF0000"/>
                </a:solidFill>
              </a:endParaRPr>
            </a:p>
          </p:txBody>
        </p:sp>
        <p:sp>
          <p:nvSpPr>
            <p:cNvPr id="88" name="CuadroTexto 87"/>
            <p:cNvSpPr txBox="1"/>
            <p:nvPr/>
          </p:nvSpPr>
          <p:spPr>
            <a:xfrm>
              <a:off x="9690963" y="3501936"/>
              <a:ext cx="1254574" cy="276999"/>
            </a:xfrm>
            <a:prstGeom prst="rect">
              <a:avLst/>
            </a:prstGeom>
            <a:noFill/>
          </p:spPr>
          <p:txBody>
            <a:bodyPr wrap="none" rtlCol="0">
              <a:spAutoFit/>
            </a:bodyPr>
            <a:lstStyle/>
            <a:p>
              <a:r>
                <a:rPr lang="es-PE" sz="1200" b="1" dirty="0" err="1">
                  <a:solidFill>
                    <a:srgbClr val="FF0000"/>
                  </a:solidFill>
                </a:rPr>
                <a:t>a</a:t>
              </a:r>
              <a:r>
                <a:rPr lang="es-PE" sz="1200" b="1" dirty="0" err="1" smtClean="0">
                  <a:solidFill>
                    <a:srgbClr val="FF0000"/>
                  </a:solidFill>
                </a:rPr>
                <a:t>nalog</a:t>
              </a:r>
              <a:r>
                <a:rPr lang="es-PE" sz="1200" b="1" dirty="0" smtClean="0">
                  <a:solidFill>
                    <a:srgbClr val="FF0000"/>
                  </a:solidFill>
                </a:rPr>
                <a:t> </a:t>
              </a:r>
              <a:r>
                <a:rPr lang="es-PE" sz="1200" b="1" dirty="0" err="1" smtClean="0">
                  <a:solidFill>
                    <a:srgbClr val="FF0000"/>
                  </a:solidFill>
                </a:rPr>
                <a:t>reference</a:t>
              </a:r>
              <a:endParaRPr lang="es-PE" b="1" dirty="0">
                <a:solidFill>
                  <a:srgbClr val="FF0000"/>
                </a:solidFill>
              </a:endParaRPr>
            </a:p>
          </p:txBody>
        </p:sp>
        <p:sp>
          <p:nvSpPr>
            <p:cNvPr id="89" name="CuadroTexto 88"/>
            <p:cNvSpPr txBox="1"/>
            <p:nvPr/>
          </p:nvSpPr>
          <p:spPr>
            <a:xfrm>
              <a:off x="9681438" y="4054386"/>
              <a:ext cx="1016753"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13</a:t>
              </a:r>
              <a:endParaRPr lang="es-PE" b="1" dirty="0">
                <a:solidFill>
                  <a:srgbClr val="FF0000"/>
                </a:solidFill>
              </a:endParaRPr>
            </a:p>
          </p:txBody>
        </p:sp>
        <p:sp>
          <p:nvSpPr>
            <p:cNvPr id="90" name="CuadroTexto 89"/>
            <p:cNvSpPr txBox="1"/>
            <p:nvPr/>
          </p:nvSpPr>
          <p:spPr>
            <a:xfrm>
              <a:off x="3462993" y="4673295"/>
              <a:ext cx="1425518"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5 (PWM)</a:t>
              </a:r>
              <a:endParaRPr lang="es-PE" b="1" dirty="0">
                <a:solidFill>
                  <a:srgbClr val="FF0000"/>
                </a:solidFill>
              </a:endParaRPr>
            </a:p>
          </p:txBody>
        </p:sp>
        <p:sp>
          <p:nvSpPr>
            <p:cNvPr id="91" name="CuadroTexto 90"/>
            <p:cNvSpPr txBox="1"/>
            <p:nvPr/>
          </p:nvSpPr>
          <p:spPr>
            <a:xfrm>
              <a:off x="3462993" y="4835220"/>
              <a:ext cx="1425518"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6 (PWM)</a:t>
              </a:r>
              <a:endParaRPr lang="es-PE" b="1" dirty="0">
                <a:solidFill>
                  <a:srgbClr val="FF0000"/>
                </a:solidFill>
              </a:endParaRPr>
            </a:p>
          </p:txBody>
        </p:sp>
        <p:sp>
          <p:nvSpPr>
            <p:cNvPr id="92" name="CuadroTexto 91"/>
            <p:cNvSpPr txBox="1"/>
            <p:nvPr/>
          </p:nvSpPr>
          <p:spPr>
            <a:xfrm>
              <a:off x="3462993" y="5016195"/>
              <a:ext cx="938206"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7</a:t>
              </a:r>
              <a:endParaRPr lang="es-PE" b="1" dirty="0">
                <a:solidFill>
                  <a:srgbClr val="FF0000"/>
                </a:solidFill>
              </a:endParaRPr>
            </a:p>
          </p:txBody>
        </p:sp>
        <p:sp>
          <p:nvSpPr>
            <p:cNvPr id="93" name="CuadroTexto 92"/>
            <p:cNvSpPr txBox="1"/>
            <p:nvPr/>
          </p:nvSpPr>
          <p:spPr>
            <a:xfrm>
              <a:off x="3462993" y="5186989"/>
              <a:ext cx="938206"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8</a:t>
              </a:r>
              <a:endParaRPr lang="es-PE" b="1" dirty="0">
                <a:solidFill>
                  <a:srgbClr val="FF0000"/>
                </a:solidFill>
              </a:endParaRPr>
            </a:p>
          </p:txBody>
        </p:sp>
        <p:sp>
          <p:nvSpPr>
            <p:cNvPr id="94" name="CuadroTexto 93"/>
            <p:cNvSpPr txBox="1"/>
            <p:nvPr/>
          </p:nvSpPr>
          <p:spPr>
            <a:xfrm>
              <a:off x="3450978" y="5856788"/>
              <a:ext cx="1500860"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12 (MISO)</a:t>
              </a:r>
              <a:endParaRPr lang="es-PE" b="1" dirty="0">
                <a:solidFill>
                  <a:srgbClr val="FF0000"/>
                </a:solidFill>
              </a:endParaRPr>
            </a:p>
          </p:txBody>
        </p:sp>
        <p:sp>
          <p:nvSpPr>
            <p:cNvPr id="95" name="CuadroTexto 94"/>
            <p:cNvSpPr txBox="1"/>
            <p:nvPr/>
          </p:nvSpPr>
          <p:spPr>
            <a:xfrm>
              <a:off x="3450978" y="5685338"/>
              <a:ext cx="1504066"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11 (PWM)</a:t>
              </a:r>
              <a:endParaRPr lang="es-PE" b="1" dirty="0">
                <a:solidFill>
                  <a:srgbClr val="FF0000"/>
                </a:solidFill>
              </a:endParaRPr>
            </a:p>
          </p:txBody>
        </p:sp>
        <p:sp>
          <p:nvSpPr>
            <p:cNvPr id="96" name="CuadroTexto 95"/>
            <p:cNvSpPr txBox="1"/>
            <p:nvPr/>
          </p:nvSpPr>
          <p:spPr>
            <a:xfrm>
              <a:off x="3450978" y="5513888"/>
              <a:ext cx="1504066"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10 (PWM)</a:t>
              </a:r>
              <a:endParaRPr lang="es-PE" b="1" dirty="0">
                <a:solidFill>
                  <a:srgbClr val="FF0000"/>
                </a:solidFill>
              </a:endParaRPr>
            </a:p>
          </p:txBody>
        </p:sp>
        <p:sp>
          <p:nvSpPr>
            <p:cNvPr id="97" name="CuadroTexto 96"/>
            <p:cNvSpPr txBox="1"/>
            <p:nvPr/>
          </p:nvSpPr>
          <p:spPr>
            <a:xfrm>
              <a:off x="3460503" y="5342438"/>
              <a:ext cx="1425518"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9 (PWM)</a:t>
              </a:r>
              <a:endParaRPr lang="es-PE" b="1" dirty="0">
                <a:solidFill>
                  <a:srgbClr val="FF0000"/>
                </a:solidFill>
              </a:endParaRPr>
            </a:p>
          </p:txBody>
        </p:sp>
        <p:sp>
          <p:nvSpPr>
            <p:cNvPr id="98" name="CuadroTexto 97"/>
            <p:cNvSpPr txBox="1"/>
            <p:nvPr/>
          </p:nvSpPr>
          <p:spPr>
            <a:xfrm>
              <a:off x="3462074" y="4075085"/>
              <a:ext cx="599588" cy="276999"/>
            </a:xfrm>
            <a:prstGeom prst="rect">
              <a:avLst/>
            </a:prstGeom>
            <a:noFill/>
          </p:spPr>
          <p:txBody>
            <a:bodyPr wrap="none" rtlCol="0">
              <a:spAutoFit/>
            </a:bodyPr>
            <a:lstStyle/>
            <a:p>
              <a:r>
                <a:rPr lang="es-PE" sz="1200" b="1" dirty="0" err="1" smtClean="0">
                  <a:solidFill>
                    <a:srgbClr val="FF0000"/>
                  </a:solidFill>
                </a:rPr>
                <a:t>crystal</a:t>
              </a:r>
              <a:endParaRPr lang="es-PE" b="1" dirty="0">
                <a:solidFill>
                  <a:srgbClr val="FF0000"/>
                </a:solidFill>
              </a:endParaRPr>
            </a:p>
          </p:txBody>
        </p:sp>
        <p:sp>
          <p:nvSpPr>
            <p:cNvPr id="99" name="CuadroTexto 98"/>
            <p:cNvSpPr txBox="1"/>
            <p:nvPr/>
          </p:nvSpPr>
          <p:spPr>
            <a:xfrm>
              <a:off x="3462074" y="3894110"/>
              <a:ext cx="599588" cy="276999"/>
            </a:xfrm>
            <a:prstGeom prst="rect">
              <a:avLst/>
            </a:prstGeom>
            <a:noFill/>
          </p:spPr>
          <p:txBody>
            <a:bodyPr wrap="none" rtlCol="0">
              <a:spAutoFit/>
            </a:bodyPr>
            <a:lstStyle/>
            <a:p>
              <a:r>
                <a:rPr lang="es-PE" sz="1200" b="1" dirty="0" err="1" smtClean="0">
                  <a:solidFill>
                    <a:srgbClr val="FF0000"/>
                  </a:solidFill>
                </a:rPr>
                <a:t>crystal</a:t>
              </a:r>
              <a:endParaRPr lang="es-PE" b="1" dirty="0">
                <a:solidFill>
                  <a:srgbClr val="FF0000"/>
                </a:solidFill>
              </a:endParaRPr>
            </a:p>
          </p:txBody>
        </p:sp>
        <p:sp>
          <p:nvSpPr>
            <p:cNvPr id="100" name="CuadroTexto 99"/>
            <p:cNvSpPr txBox="1"/>
            <p:nvPr/>
          </p:nvSpPr>
          <p:spPr>
            <a:xfrm>
              <a:off x="3462074" y="3741710"/>
              <a:ext cx="437043" cy="276999"/>
            </a:xfrm>
            <a:prstGeom prst="rect">
              <a:avLst/>
            </a:prstGeom>
            <a:noFill/>
          </p:spPr>
          <p:txBody>
            <a:bodyPr wrap="none" rtlCol="0">
              <a:spAutoFit/>
            </a:bodyPr>
            <a:lstStyle/>
            <a:p>
              <a:r>
                <a:rPr lang="es-PE" sz="1200" b="1" dirty="0" smtClean="0">
                  <a:solidFill>
                    <a:srgbClr val="FF0000"/>
                  </a:solidFill>
                </a:rPr>
                <a:t>VCC</a:t>
              </a:r>
              <a:endParaRPr lang="es-PE" b="1" dirty="0">
                <a:solidFill>
                  <a:srgbClr val="FF0000"/>
                </a:solidFill>
              </a:endParaRPr>
            </a:p>
          </p:txBody>
        </p:sp>
        <p:sp>
          <p:nvSpPr>
            <p:cNvPr id="101" name="CuadroTexto 100"/>
            <p:cNvSpPr txBox="1"/>
            <p:nvPr/>
          </p:nvSpPr>
          <p:spPr>
            <a:xfrm>
              <a:off x="3462074" y="3579785"/>
              <a:ext cx="481222" cy="276999"/>
            </a:xfrm>
            <a:prstGeom prst="rect">
              <a:avLst/>
            </a:prstGeom>
            <a:noFill/>
          </p:spPr>
          <p:txBody>
            <a:bodyPr wrap="none" rtlCol="0">
              <a:spAutoFit/>
            </a:bodyPr>
            <a:lstStyle/>
            <a:p>
              <a:r>
                <a:rPr lang="es-PE" sz="1200" b="1" dirty="0" smtClean="0">
                  <a:solidFill>
                    <a:srgbClr val="FF0000"/>
                  </a:solidFill>
                </a:rPr>
                <a:t>GND</a:t>
              </a:r>
              <a:endParaRPr lang="es-PE" b="1" dirty="0">
                <a:solidFill>
                  <a:srgbClr val="FF0000"/>
                </a:solidFill>
              </a:endParaRPr>
            </a:p>
          </p:txBody>
        </p:sp>
        <p:sp>
          <p:nvSpPr>
            <p:cNvPr id="102" name="CuadroTexto 101"/>
            <p:cNvSpPr txBox="1"/>
            <p:nvPr/>
          </p:nvSpPr>
          <p:spPr>
            <a:xfrm>
              <a:off x="3462074" y="3398810"/>
              <a:ext cx="437043" cy="276999"/>
            </a:xfrm>
            <a:prstGeom prst="rect">
              <a:avLst/>
            </a:prstGeom>
            <a:noFill/>
          </p:spPr>
          <p:txBody>
            <a:bodyPr wrap="none" rtlCol="0">
              <a:spAutoFit/>
            </a:bodyPr>
            <a:lstStyle/>
            <a:p>
              <a:r>
                <a:rPr lang="es-PE" sz="1200" b="1" dirty="0" smtClean="0">
                  <a:solidFill>
                    <a:srgbClr val="FF0000"/>
                  </a:solidFill>
                </a:rPr>
                <a:t>VCC</a:t>
              </a:r>
              <a:endParaRPr lang="es-PE" b="1" dirty="0">
                <a:solidFill>
                  <a:srgbClr val="FF0000"/>
                </a:solidFill>
              </a:endParaRPr>
            </a:p>
          </p:txBody>
        </p:sp>
        <p:sp>
          <p:nvSpPr>
            <p:cNvPr id="103" name="CuadroTexto 102"/>
            <p:cNvSpPr txBox="1"/>
            <p:nvPr/>
          </p:nvSpPr>
          <p:spPr>
            <a:xfrm>
              <a:off x="3462074" y="3236885"/>
              <a:ext cx="481222" cy="276999"/>
            </a:xfrm>
            <a:prstGeom prst="rect">
              <a:avLst/>
            </a:prstGeom>
            <a:noFill/>
          </p:spPr>
          <p:txBody>
            <a:bodyPr wrap="none" rtlCol="0">
              <a:spAutoFit/>
            </a:bodyPr>
            <a:lstStyle/>
            <a:p>
              <a:r>
                <a:rPr lang="es-PE" sz="1200" b="1" dirty="0" smtClean="0">
                  <a:solidFill>
                    <a:srgbClr val="FF0000"/>
                  </a:solidFill>
                </a:rPr>
                <a:t>GND</a:t>
              </a:r>
              <a:endParaRPr lang="es-PE" b="1" dirty="0">
                <a:solidFill>
                  <a:srgbClr val="FF0000"/>
                </a:solidFill>
              </a:endParaRPr>
            </a:p>
          </p:txBody>
        </p:sp>
        <p:sp>
          <p:nvSpPr>
            <p:cNvPr id="104" name="CuadroTexto 103"/>
            <p:cNvSpPr txBox="1"/>
            <p:nvPr/>
          </p:nvSpPr>
          <p:spPr>
            <a:xfrm>
              <a:off x="3451413" y="3053940"/>
              <a:ext cx="938206"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4</a:t>
              </a:r>
              <a:endParaRPr lang="es-PE" b="1" dirty="0">
                <a:solidFill>
                  <a:srgbClr val="FF0000"/>
                </a:solidFill>
              </a:endParaRPr>
            </a:p>
          </p:txBody>
        </p:sp>
        <p:sp>
          <p:nvSpPr>
            <p:cNvPr id="105" name="CuadroTexto 104"/>
            <p:cNvSpPr txBox="1"/>
            <p:nvPr/>
          </p:nvSpPr>
          <p:spPr>
            <a:xfrm>
              <a:off x="3460503" y="2882490"/>
              <a:ext cx="1425518" cy="276999"/>
            </a:xfrm>
            <a:prstGeom prst="rect">
              <a:avLst/>
            </a:prstGeom>
            <a:noFill/>
          </p:spPr>
          <p:txBody>
            <a:bodyPr wrap="none" rtlCol="0">
              <a:spAutoFit/>
            </a:bodyPr>
            <a:lstStyle/>
            <a:p>
              <a:r>
                <a:rPr lang="es-PE" sz="1200" b="1" dirty="0">
                  <a:solidFill>
                    <a:srgbClr val="FF0000"/>
                  </a:solidFill>
                </a:rPr>
                <a:t>d</a:t>
              </a:r>
              <a:r>
                <a:rPr lang="es-PE" sz="1200" b="1" dirty="0" smtClean="0">
                  <a:solidFill>
                    <a:srgbClr val="FF0000"/>
                  </a:solidFill>
                </a:rPr>
                <a:t>igital pin 3 (PWM)</a:t>
              </a:r>
              <a:endParaRPr lang="es-PE" b="1" dirty="0">
                <a:solidFill>
                  <a:srgbClr val="FF0000"/>
                </a:solidFill>
              </a:endParaRPr>
            </a:p>
          </p:txBody>
        </p:sp>
      </p:grpSp>
    </p:spTree>
    <p:extLst>
      <p:ext uri="{BB962C8B-B14F-4D97-AF65-F5344CB8AC3E}">
        <p14:creationId xmlns:p14="http://schemas.microsoft.com/office/powerpoint/2010/main" val="3281266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7759785" y="2131611"/>
            <a:ext cx="4226279" cy="4726389"/>
          </a:xfrm>
          <a:prstGeom prst="rect">
            <a:avLst/>
          </a:prstGeom>
        </p:spPr>
      </p:pic>
      <p:sp>
        <p:nvSpPr>
          <p:cNvPr id="14" name="CuadroTexto 13"/>
          <p:cNvSpPr txBox="1"/>
          <p:nvPr/>
        </p:nvSpPr>
        <p:spPr>
          <a:xfrm>
            <a:off x="103569" y="134960"/>
            <a:ext cx="861518" cy="646331"/>
          </a:xfrm>
          <a:prstGeom prst="rect">
            <a:avLst/>
          </a:prstGeom>
          <a:noFill/>
        </p:spPr>
        <p:txBody>
          <a:bodyPr wrap="none" rtlCol="0">
            <a:spAutoFit/>
          </a:bodyPr>
          <a:lstStyle/>
          <a:p>
            <a:r>
              <a:rPr lang="es-PE" b="1" dirty="0" smtClean="0"/>
              <a:t>Project</a:t>
            </a:r>
            <a:endParaRPr lang="es-PE" b="1" dirty="0" smtClean="0"/>
          </a:p>
          <a:p>
            <a:r>
              <a:rPr lang="es-PE" b="1" dirty="0" err="1" smtClean="0"/>
              <a:t>Pinout</a:t>
            </a:r>
            <a:endParaRPr lang="es-PE" b="1" dirty="0" smtClean="0"/>
          </a:p>
        </p:txBody>
      </p:sp>
      <p:pic>
        <p:nvPicPr>
          <p:cNvPr id="2" name="Imagen 1"/>
          <p:cNvPicPr>
            <a:picLocks noChangeAspect="1"/>
          </p:cNvPicPr>
          <p:nvPr/>
        </p:nvPicPr>
        <p:blipFill>
          <a:blip r:embed="rId3"/>
          <a:stretch>
            <a:fillRect/>
          </a:stretch>
        </p:blipFill>
        <p:spPr>
          <a:xfrm>
            <a:off x="7480739" y="230168"/>
            <a:ext cx="4505325" cy="1466850"/>
          </a:xfrm>
          <a:prstGeom prst="rect">
            <a:avLst/>
          </a:prstGeom>
        </p:spPr>
      </p:pic>
      <p:sp>
        <p:nvSpPr>
          <p:cNvPr id="3" name="Rectángulo 2"/>
          <p:cNvSpPr/>
          <p:nvPr/>
        </p:nvSpPr>
        <p:spPr>
          <a:xfrm>
            <a:off x="103569" y="861259"/>
            <a:ext cx="4707037" cy="646331"/>
          </a:xfrm>
          <a:prstGeom prst="rect">
            <a:avLst/>
          </a:prstGeom>
        </p:spPr>
        <p:txBody>
          <a:bodyPr wrap="square">
            <a:spAutoFit/>
          </a:bodyPr>
          <a:lstStyle/>
          <a:p>
            <a:r>
              <a:rPr lang="en-US" sz="1200" dirty="0"/>
              <a:t>Connect the long leg of the LED (the positive leg, called the anode) to the other end of the resistor. Connect the short leg of the LED (the negative leg, called the cathode) to the Arduino GND,</a:t>
            </a:r>
            <a:endParaRPr lang="es-PE" sz="1200" dirty="0"/>
          </a:p>
        </p:txBody>
      </p:sp>
      <p:pic>
        <p:nvPicPr>
          <p:cNvPr id="15" name="Imagen 14"/>
          <p:cNvPicPr>
            <a:picLocks noChangeAspect="1"/>
          </p:cNvPicPr>
          <p:nvPr/>
        </p:nvPicPr>
        <p:blipFill rotWithShape="1">
          <a:blip r:embed="rId4"/>
          <a:srcRect l="35927" t="65197" r="26226" b="-1494"/>
          <a:stretch/>
        </p:blipFill>
        <p:spPr>
          <a:xfrm>
            <a:off x="1787012" y="3749528"/>
            <a:ext cx="219919" cy="694480"/>
          </a:xfrm>
          <a:prstGeom prst="rect">
            <a:avLst/>
          </a:prstGeom>
          <a:ln w="57150">
            <a:solidFill>
              <a:schemeClr val="bg1">
                <a:lumMod val="50000"/>
              </a:schemeClr>
            </a:solidFill>
          </a:ln>
        </p:spPr>
      </p:pic>
      <p:grpSp>
        <p:nvGrpSpPr>
          <p:cNvPr id="49" name="Grupo 48"/>
          <p:cNvGrpSpPr/>
          <p:nvPr/>
        </p:nvGrpSpPr>
        <p:grpSpPr>
          <a:xfrm>
            <a:off x="36963" y="1932424"/>
            <a:ext cx="4398983" cy="1781500"/>
            <a:chOff x="103569" y="1697018"/>
            <a:chExt cx="4965117" cy="2515166"/>
          </a:xfrm>
        </p:grpSpPr>
        <p:grpSp>
          <p:nvGrpSpPr>
            <p:cNvPr id="20" name="Grupo 19"/>
            <p:cNvGrpSpPr/>
            <p:nvPr/>
          </p:nvGrpSpPr>
          <p:grpSpPr>
            <a:xfrm>
              <a:off x="103569" y="1697018"/>
              <a:ext cx="1761290" cy="1712905"/>
              <a:chOff x="379613" y="3160583"/>
              <a:chExt cx="1761290" cy="1712905"/>
            </a:xfrm>
          </p:grpSpPr>
          <p:pic>
            <p:nvPicPr>
              <p:cNvPr id="10" name="Imagen 9"/>
              <p:cNvPicPr>
                <a:picLocks noChangeAspect="1"/>
              </p:cNvPicPr>
              <p:nvPr/>
            </p:nvPicPr>
            <p:blipFill rotWithShape="1">
              <a:blip r:embed="rId4"/>
              <a:srcRect b="33492"/>
              <a:stretch/>
            </p:blipFill>
            <p:spPr>
              <a:xfrm>
                <a:off x="1120393" y="3160583"/>
                <a:ext cx="581085" cy="1272522"/>
              </a:xfrm>
              <a:prstGeom prst="rect">
                <a:avLst/>
              </a:prstGeom>
            </p:spPr>
          </p:pic>
          <p:cxnSp>
            <p:nvCxnSpPr>
              <p:cNvPr id="16" name="Conector recto 15"/>
              <p:cNvCxnSpPr/>
              <p:nvPr/>
            </p:nvCxnSpPr>
            <p:spPr>
              <a:xfrm>
                <a:off x="1412112" y="3877519"/>
                <a:ext cx="23149" cy="995969"/>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CuadroTexto 18"/>
              <p:cNvSpPr txBox="1"/>
              <p:nvPr/>
            </p:nvSpPr>
            <p:spPr>
              <a:xfrm>
                <a:off x="1435261" y="3936184"/>
                <a:ext cx="705642" cy="276999"/>
              </a:xfrm>
              <a:prstGeom prst="rect">
                <a:avLst/>
              </a:prstGeom>
              <a:noFill/>
            </p:spPr>
            <p:txBody>
              <a:bodyPr wrap="none" rtlCol="0">
                <a:spAutoFit/>
              </a:bodyPr>
              <a:lstStyle/>
              <a:p>
                <a:r>
                  <a:rPr lang="es-PE" sz="1200" dirty="0" smtClean="0"/>
                  <a:t>+ </a:t>
                </a:r>
                <a:r>
                  <a:rPr lang="es-PE" sz="1200" dirty="0" err="1" smtClean="0"/>
                  <a:t>Anode</a:t>
                </a:r>
                <a:endParaRPr lang="es-PE" sz="1200" dirty="0"/>
              </a:p>
            </p:txBody>
          </p:sp>
          <p:sp>
            <p:nvSpPr>
              <p:cNvPr id="21" name="CuadroTexto 20"/>
              <p:cNvSpPr txBox="1"/>
              <p:nvPr/>
            </p:nvSpPr>
            <p:spPr>
              <a:xfrm>
                <a:off x="379613" y="3936185"/>
                <a:ext cx="821250" cy="276999"/>
              </a:xfrm>
              <a:prstGeom prst="rect">
                <a:avLst/>
              </a:prstGeom>
              <a:noFill/>
            </p:spPr>
            <p:txBody>
              <a:bodyPr wrap="none" rtlCol="0">
                <a:spAutoFit/>
              </a:bodyPr>
              <a:lstStyle/>
              <a:p>
                <a:r>
                  <a:rPr lang="es-PE" sz="1200" dirty="0" smtClean="0"/>
                  <a:t>+ </a:t>
                </a:r>
                <a:r>
                  <a:rPr lang="es-PE" sz="1200" dirty="0" err="1" smtClean="0"/>
                  <a:t>Cathode</a:t>
                </a:r>
                <a:endParaRPr lang="es-PE" sz="1200" dirty="0"/>
              </a:p>
            </p:txBody>
          </p:sp>
        </p:grpSp>
        <p:grpSp>
          <p:nvGrpSpPr>
            <p:cNvPr id="23" name="Grupo 22"/>
            <p:cNvGrpSpPr/>
            <p:nvPr/>
          </p:nvGrpSpPr>
          <p:grpSpPr>
            <a:xfrm>
              <a:off x="1170456" y="1974633"/>
              <a:ext cx="1761290" cy="1712905"/>
              <a:chOff x="379613" y="3160583"/>
              <a:chExt cx="1761290" cy="1712905"/>
            </a:xfrm>
          </p:grpSpPr>
          <p:pic>
            <p:nvPicPr>
              <p:cNvPr id="24" name="Imagen 23"/>
              <p:cNvPicPr>
                <a:picLocks noChangeAspect="1"/>
              </p:cNvPicPr>
              <p:nvPr/>
            </p:nvPicPr>
            <p:blipFill rotWithShape="1">
              <a:blip r:embed="rId4"/>
              <a:srcRect b="33492"/>
              <a:stretch/>
            </p:blipFill>
            <p:spPr>
              <a:xfrm>
                <a:off x="1120393" y="3160583"/>
                <a:ext cx="581085" cy="1272522"/>
              </a:xfrm>
              <a:prstGeom prst="rect">
                <a:avLst/>
              </a:prstGeom>
            </p:spPr>
          </p:pic>
          <p:cxnSp>
            <p:nvCxnSpPr>
              <p:cNvPr id="25" name="Conector recto 24"/>
              <p:cNvCxnSpPr/>
              <p:nvPr/>
            </p:nvCxnSpPr>
            <p:spPr>
              <a:xfrm>
                <a:off x="1412112" y="3877519"/>
                <a:ext cx="23149" cy="995969"/>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6" name="CuadroTexto 25"/>
              <p:cNvSpPr txBox="1"/>
              <p:nvPr/>
            </p:nvSpPr>
            <p:spPr>
              <a:xfrm>
                <a:off x="1435261" y="3936184"/>
                <a:ext cx="705642" cy="276999"/>
              </a:xfrm>
              <a:prstGeom prst="rect">
                <a:avLst/>
              </a:prstGeom>
              <a:noFill/>
            </p:spPr>
            <p:txBody>
              <a:bodyPr wrap="none" rtlCol="0">
                <a:spAutoFit/>
              </a:bodyPr>
              <a:lstStyle/>
              <a:p>
                <a:r>
                  <a:rPr lang="es-PE" sz="1200" dirty="0" smtClean="0"/>
                  <a:t>+ </a:t>
                </a:r>
                <a:r>
                  <a:rPr lang="es-PE" sz="1200" dirty="0" err="1" smtClean="0"/>
                  <a:t>Anode</a:t>
                </a:r>
                <a:endParaRPr lang="es-PE" sz="1200" dirty="0"/>
              </a:p>
            </p:txBody>
          </p:sp>
          <p:sp>
            <p:nvSpPr>
              <p:cNvPr id="27" name="CuadroTexto 26"/>
              <p:cNvSpPr txBox="1"/>
              <p:nvPr/>
            </p:nvSpPr>
            <p:spPr>
              <a:xfrm>
                <a:off x="379613" y="3936185"/>
                <a:ext cx="821250" cy="276999"/>
              </a:xfrm>
              <a:prstGeom prst="rect">
                <a:avLst/>
              </a:prstGeom>
              <a:noFill/>
            </p:spPr>
            <p:txBody>
              <a:bodyPr wrap="none" rtlCol="0">
                <a:spAutoFit/>
              </a:bodyPr>
              <a:lstStyle/>
              <a:p>
                <a:r>
                  <a:rPr lang="es-PE" sz="1200" dirty="0" smtClean="0"/>
                  <a:t>+ </a:t>
                </a:r>
                <a:r>
                  <a:rPr lang="es-PE" sz="1200" dirty="0" err="1" smtClean="0"/>
                  <a:t>Cathode</a:t>
                </a:r>
                <a:endParaRPr lang="es-PE" sz="1200" dirty="0"/>
              </a:p>
            </p:txBody>
          </p:sp>
        </p:grpSp>
        <p:grpSp>
          <p:nvGrpSpPr>
            <p:cNvPr id="28" name="Grupo 27"/>
            <p:cNvGrpSpPr/>
            <p:nvPr/>
          </p:nvGrpSpPr>
          <p:grpSpPr>
            <a:xfrm>
              <a:off x="2231493" y="1754441"/>
              <a:ext cx="1761290" cy="1712905"/>
              <a:chOff x="379613" y="3160583"/>
              <a:chExt cx="1761290" cy="1712905"/>
            </a:xfrm>
          </p:grpSpPr>
          <p:pic>
            <p:nvPicPr>
              <p:cNvPr id="29" name="Imagen 28"/>
              <p:cNvPicPr>
                <a:picLocks noChangeAspect="1"/>
              </p:cNvPicPr>
              <p:nvPr/>
            </p:nvPicPr>
            <p:blipFill rotWithShape="1">
              <a:blip r:embed="rId4"/>
              <a:srcRect b="33492"/>
              <a:stretch/>
            </p:blipFill>
            <p:spPr>
              <a:xfrm>
                <a:off x="1120393" y="3160583"/>
                <a:ext cx="581085" cy="1272522"/>
              </a:xfrm>
              <a:prstGeom prst="rect">
                <a:avLst/>
              </a:prstGeom>
            </p:spPr>
          </p:pic>
          <p:cxnSp>
            <p:nvCxnSpPr>
              <p:cNvPr id="30" name="Conector recto 29"/>
              <p:cNvCxnSpPr/>
              <p:nvPr/>
            </p:nvCxnSpPr>
            <p:spPr>
              <a:xfrm>
                <a:off x="1412112" y="3877519"/>
                <a:ext cx="23149" cy="995969"/>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1" name="CuadroTexto 30"/>
              <p:cNvSpPr txBox="1"/>
              <p:nvPr/>
            </p:nvSpPr>
            <p:spPr>
              <a:xfrm>
                <a:off x="1435261" y="3936184"/>
                <a:ext cx="705642" cy="276999"/>
              </a:xfrm>
              <a:prstGeom prst="rect">
                <a:avLst/>
              </a:prstGeom>
              <a:noFill/>
            </p:spPr>
            <p:txBody>
              <a:bodyPr wrap="none" rtlCol="0">
                <a:spAutoFit/>
              </a:bodyPr>
              <a:lstStyle/>
              <a:p>
                <a:r>
                  <a:rPr lang="es-PE" sz="1200" dirty="0" smtClean="0"/>
                  <a:t>+ </a:t>
                </a:r>
                <a:r>
                  <a:rPr lang="es-PE" sz="1200" dirty="0" err="1" smtClean="0"/>
                  <a:t>Anode</a:t>
                </a:r>
                <a:endParaRPr lang="es-PE" sz="1200" dirty="0"/>
              </a:p>
            </p:txBody>
          </p:sp>
          <p:sp>
            <p:nvSpPr>
              <p:cNvPr id="32" name="CuadroTexto 31"/>
              <p:cNvSpPr txBox="1"/>
              <p:nvPr/>
            </p:nvSpPr>
            <p:spPr>
              <a:xfrm>
                <a:off x="379613" y="3936185"/>
                <a:ext cx="821250" cy="276999"/>
              </a:xfrm>
              <a:prstGeom prst="rect">
                <a:avLst/>
              </a:prstGeom>
              <a:noFill/>
            </p:spPr>
            <p:txBody>
              <a:bodyPr wrap="none" rtlCol="0">
                <a:spAutoFit/>
              </a:bodyPr>
              <a:lstStyle/>
              <a:p>
                <a:r>
                  <a:rPr lang="es-PE" sz="1200" dirty="0" smtClean="0"/>
                  <a:t>+ </a:t>
                </a:r>
                <a:r>
                  <a:rPr lang="es-PE" sz="1200" dirty="0" err="1" smtClean="0"/>
                  <a:t>Cathode</a:t>
                </a:r>
                <a:endParaRPr lang="es-PE" sz="1200" dirty="0"/>
              </a:p>
            </p:txBody>
          </p:sp>
        </p:grpSp>
        <p:grpSp>
          <p:nvGrpSpPr>
            <p:cNvPr id="33" name="Grupo 32"/>
            <p:cNvGrpSpPr/>
            <p:nvPr/>
          </p:nvGrpSpPr>
          <p:grpSpPr>
            <a:xfrm>
              <a:off x="3307396" y="2008559"/>
              <a:ext cx="1761290" cy="1712905"/>
              <a:chOff x="379613" y="3160583"/>
              <a:chExt cx="1761290" cy="1712905"/>
            </a:xfrm>
          </p:grpSpPr>
          <p:pic>
            <p:nvPicPr>
              <p:cNvPr id="34" name="Imagen 33"/>
              <p:cNvPicPr>
                <a:picLocks noChangeAspect="1"/>
              </p:cNvPicPr>
              <p:nvPr/>
            </p:nvPicPr>
            <p:blipFill rotWithShape="1">
              <a:blip r:embed="rId4"/>
              <a:srcRect b="33492"/>
              <a:stretch/>
            </p:blipFill>
            <p:spPr>
              <a:xfrm>
                <a:off x="1120393" y="3160583"/>
                <a:ext cx="581085" cy="1272522"/>
              </a:xfrm>
              <a:prstGeom prst="rect">
                <a:avLst/>
              </a:prstGeom>
            </p:spPr>
          </p:pic>
          <p:cxnSp>
            <p:nvCxnSpPr>
              <p:cNvPr id="35" name="Conector recto 34"/>
              <p:cNvCxnSpPr/>
              <p:nvPr/>
            </p:nvCxnSpPr>
            <p:spPr>
              <a:xfrm>
                <a:off x="1412112" y="3877519"/>
                <a:ext cx="23149" cy="995969"/>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6" name="CuadroTexto 35"/>
              <p:cNvSpPr txBox="1"/>
              <p:nvPr/>
            </p:nvSpPr>
            <p:spPr>
              <a:xfrm>
                <a:off x="1435261" y="3936184"/>
                <a:ext cx="705642" cy="276999"/>
              </a:xfrm>
              <a:prstGeom prst="rect">
                <a:avLst/>
              </a:prstGeom>
              <a:noFill/>
            </p:spPr>
            <p:txBody>
              <a:bodyPr wrap="none" rtlCol="0">
                <a:spAutoFit/>
              </a:bodyPr>
              <a:lstStyle/>
              <a:p>
                <a:r>
                  <a:rPr lang="es-PE" sz="1200" dirty="0" smtClean="0"/>
                  <a:t>+ </a:t>
                </a:r>
                <a:r>
                  <a:rPr lang="es-PE" sz="1200" dirty="0" err="1" smtClean="0"/>
                  <a:t>Anode</a:t>
                </a:r>
                <a:endParaRPr lang="es-PE" sz="1200" dirty="0"/>
              </a:p>
            </p:txBody>
          </p:sp>
          <p:sp>
            <p:nvSpPr>
              <p:cNvPr id="37" name="CuadroTexto 36"/>
              <p:cNvSpPr txBox="1"/>
              <p:nvPr/>
            </p:nvSpPr>
            <p:spPr>
              <a:xfrm>
                <a:off x="379613" y="3936185"/>
                <a:ext cx="821250" cy="276999"/>
              </a:xfrm>
              <a:prstGeom prst="rect">
                <a:avLst/>
              </a:prstGeom>
              <a:noFill/>
            </p:spPr>
            <p:txBody>
              <a:bodyPr wrap="none" rtlCol="0">
                <a:spAutoFit/>
              </a:bodyPr>
              <a:lstStyle/>
              <a:p>
                <a:r>
                  <a:rPr lang="es-PE" sz="1200" dirty="0" smtClean="0"/>
                  <a:t>+ </a:t>
                </a:r>
                <a:r>
                  <a:rPr lang="es-PE" sz="1200" dirty="0" err="1" smtClean="0"/>
                  <a:t>Cathode</a:t>
                </a:r>
                <a:endParaRPr lang="es-PE" sz="1200" dirty="0"/>
              </a:p>
            </p:txBody>
          </p:sp>
        </p:grpSp>
        <p:cxnSp>
          <p:nvCxnSpPr>
            <p:cNvPr id="38" name="Conector recto 37"/>
            <p:cNvCxnSpPr/>
            <p:nvPr/>
          </p:nvCxnSpPr>
          <p:spPr>
            <a:xfrm>
              <a:off x="1170456" y="3409923"/>
              <a:ext cx="1055648" cy="791687"/>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0" name="Conector recto 39"/>
            <p:cNvCxnSpPr/>
            <p:nvPr/>
          </p:nvCxnSpPr>
          <p:spPr>
            <a:xfrm>
              <a:off x="2226104" y="3686476"/>
              <a:ext cx="20705" cy="52570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flipH="1">
              <a:off x="2237343" y="3464647"/>
              <a:ext cx="1049798" cy="736963"/>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flipH="1">
              <a:off x="2220149" y="3721464"/>
              <a:ext cx="2140451" cy="46281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46" name="Conector recto 45"/>
          <p:cNvCxnSpPr>
            <a:stCxn id="15" idx="2"/>
          </p:cNvCxnSpPr>
          <p:nvPr/>
        </p:nvCxnSpPr>
        <p:spPr>
          <a:xfrm flipH="1">
            <a:off x="1886620" y="4444008"/>
            <a:ext cx="10352" cy="601885"/>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flipV="1">
            <a:off x="1896972" y="3949330"/>
            <a:ext cx="6101134" cy="1096563"/>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51" name="Imagen 50"/>
          <p:cNvPicPr>
            <a:picLocks noChangeAspect="1"/>
          </p:cNvPicPr>
          <p:nvPr/>
        </p:nvPicPr>
        <p:blipFill>
          <a:blip r:embed="rId5"/>
          <a:stretch>
            <a:fillRect/>
          </a:stretch>
        </p:blipFill>
        <p:spPr>
          <a:xfrm>
            <a:off x="506620" y="5583821"/>
            <a:ext cx="776354" cy="776354"/>
          </a:xfrm>
          <a:prstGeom prst="rect">
            <a:avLst/>
          </a:prstGeom>
        </p:spPr>
      </p:pic>
      <p:sp>
        <p:nvSpPr>
          <p:cNvPr id="52" name="CuadroTexto 51"/>
          <p:cNvSpPr txBox="1"/>
          <p:nvPr/>
        </p:nvSpPr>
        <p:spPr>
          <a:xfrm>
            <a:off x="294751" y="5350140"/>
            <a:ext cx="568489" cy="307777"/>
          </a:xfrm>
          <a:prstGeom prst="rect">
            <a:avLst/>
          </a:prstGeom>
          <a:noFill/>
        </p:spPr>
        <p:txBody>
          <a:bodyPr wrap="none" rtlCol="0">
            <a:spAutoFit/>
          </a:bodyPr>
          <a:lstStyle/>
          <a:p>
            <a:r>
              <a:rPr lang="es-PE" sz="1400" dirty="0" err="1" smtClean="0"/>
              <a:t>Piezo</a:t>
            </a:r>
            <a:endParaRPr lang="es-PE" sz="1400" dirty="0"/>
          </a:p>
        </p:txBody>
      </p:sp>
      <p:cxnSp>
        <p:nvCxnSpPr>
          <p:cNvPr id="54" name="Conector recto 53"/>
          <p:cNvCxnSpPr/>
          <p:nvPr/>
        </p:nvCxnSpPr>
        <p:spPr>
          <a:xfrm flipV="1">
            <a:off x="982201" y="4744950"/>
            <a:ext cx="7015905" cy="1412782"/>
          </a:xfrm>
          <a:prstGeom prst="line">
            <a:avLst/>
          </a:prstGeom>
        </p:spPr>
        <p:style>
          <a:lnRef idx="3">
            <a:schemeClr val="accent6"/>
          </a:lnRef>
          <a:fillRef idx="0">
            <a:schemeClr val="accent6"/>
          </a:fillRef>
          <a:effectRef idx="2">
            <a:schemeClr val="accent6"/>
          </a:effectRef>
          <a:fontRef idx="minor">
            <a:schemeClr val="tx1"/>
          </a:fontRef>
        </p:style>
      </p:cxnSp>
      <p:sp>
        <p:nvSpPr>
          <p:cNvPr id="55" name="Rectángulo 54"/>
          <p:cNvSpPr/>
          <p:nvPr/>
        </p:nvSpPr>
        <p:spPr>
          <a:xfrm>
            <a:off x="5683170" y="5511879"/>
            <a:ext cx="266190" cy="1081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smtClean="0"/>
              <a:t>GND</a:t>
            </a:r>
            <a:endParaRPr lang="es-PE" dirty="0"/>
          </a:p>
        </p:txBody>
      </p:sp>
      <p:cxnSp>
        <p:nvCxnSpPr>
          <p:cNvPr id="57" name="Conector recto 56"/>
          <p:cNvCxnSpPr/>
          <p:nvPr/>
        </p:nvCxnSpPr>
        <p:spPr>
          <a:xfrm flipV="1">
            <a:off x="5964771" y="5245695"/>
            <a:ext cx="1795014" cy="47227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Conector recto 58"/>
          <p:cNvCxnSpPr/>
          <p:nvPr/>
        </p:nvCxnSpPr>
        <p:spPr>
          <a:xfrm flipH="1" flipV="1">
            <a:off x="3603091" y="3013621"/>
            <a:ext cx="2080079" cy="2827892"/>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Conector recto 60"/>
          <p:cNvCxnSpPr>
            <a:stCxn id="55" idx="1"/>
          </p:cNvCxnSpPr>
          <p:nvPr/>
        </p:nvCxnSpPr>
        <p:spPr>
          <a:xfrm flipH="1" flipV="1">
            <a:off x="2673665" y="2833629"/>
            <a:ext cx="3009505" cy="3219239"/>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Conector recto 62"/>
          <p:cNvCxnSpPr/>
          <p:nvPr/>
        </p:nvCxnSpPr>
        <p:spPr>
          <a:xfrm flipH="1" flipV="1">
            <a:off x="1767659" y="2984860"/>
            <a:ext cx="3915511" cy="337531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5" name="Conector recto 1024"/>
          <p:cNvCxnSpPr/>
          <p:nvPr/>
        </p:nvCxnSpPr>
        <p:spPr>
          <a:xfrm flipH="1" flipV="1">
            <a:off x="764572" y="2800549"/>
            <a:ext cx="4918598" cy="37933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8" name="Conector recto 1027"/>
          <p:cNvCxnSpPr/>
          <p:nvPr/>
        </p:nvCxnSpPr>
        <p:spPr>
          <a:xfrm flipH="1" flipV="1">
            <a:off x="764572" y="6261904"/>
            <a:ext cx="4918598" cy="33195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442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2645</TotalTime>
  <Words>170</Words>
  <Application>Microsoft Office PowerPoint</Application>
  <PresentationFormat>Panorámica</PresentationFormat>
  <Paragraphs>48</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 Rivera</dc:creator>
  <cp:lastModifiedBy>Jorge Rivera</cp:lastModifiedBy>
  <cp:revision>14</cp:revision>
  <dcterms:created xsi:type="dcterms:W3CDTF">2016-06-17T00:49:55Z</dcterms:created>
  <dcterms:modified xsi:type="dcterms:W3CDTF">2016-06-21T16:56:24Z</dcterms:modified>
</cp:coreProperties>
</file>